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E3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64008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SGA Phone-Conversion Findings — Peerlogic Network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6400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>
                <a:solidFill>
                  <a:srgbClr val="FFFFFF"/>
                </a:solidFill>
                <a:latin typeface="Calibri"/>
              </a:rPr>
              <a:t>Slide 1 of 2  •  Phase: Action  •  As of 2026-05-27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112471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>
                <a:solidFill>
                  <a:srgbClr val="0F1729"/>
                </a:solidFill>
                <a:latin typeface="Calibri"/>
              </a:rPr>
              <a:t>60% of SGA's missed calls are stuck in 51 broken phone lines.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103120"/>
            <a:ext cx="5029200" cy="3383280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5029200" cy="1737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0" b="1">
                <a:solidFill>
                  <a:srgbClr val="DC2626"/>
                </a:solidFill>
                <a:latin typeface="Calibri"/>
              </a:rPr>
              <a:t>60%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206240"/>
            <a:ext cx="4663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6B7280"/>
                </a:solidFill>
                <a:latin typeface="Calibri"/>
              </a:rPr>
              <a:t>of network missed calls concentrated in just 51 DIDs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80060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600" b="1">
                <a:solidFill>
                  <a:srgbClr val="1E3A8A"/>
                </a:solidFill>
                <a:latin typeface="Calibri"/>
              </a:rPr>
              <a:t>51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166360"/>
            <a:ext cx="2194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7280"/>
                </a:solidFill>
                <a:latin typeface="Calibri"/>
              </a:rPr>
              <a:t>broken DIDs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17520" y="480060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600" b="1">
                <a:solidFill>
                  <a:srgbClr val="1E3A8A"/>
                </a:solidFill>
                <a:latin typeface="Calibri"/>
              </a:rPr>
              <a:t>18,082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5166360"/>
            <a:ext cx="2194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>
                <a:solidFill>
                  <a:srgbClr val="6B7280"/>
                </a:solidFill>
                <a:latin typeface="Calibri"/>
              </a:rPr>
              <a:t>missed calls (Jan '25 – Mar '26)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60720" y="2103120"/>
            <a:ext cx="5943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6B7280"/>
                </a:solidFill>
                <a:latin typeface="Calibri"/>
              </a:rPr>
              <a:t>What we found</a:t>
            </a:r>
          </a:p>
          <a:p>
            <a:pPr algn="l">
              <a:spcBef>
                <a:spcPts val="600"/>
              </a:spcBef>
            </a:pPr>
            <a:r>
              <a:rPr sz="1500" b="0">
                <a:solidFill>
                  <a:srgbClr val="0F1729"/>
                </a:solidFill>
                <a:latin typeface="Calibri"/>
              </a:rPr>
              <a:t>•  51 DIDs across the network ring 80%+ unanswered</a:t>
            </a:r>
          </a:p>
          <a:p>
            <a:pPr algn="l">
              <a:spcBef>
                <a:spcPts val="400"/>
              </a:spcBef>
            </a:pPr>
            <a:r>
              <a:rPr sz="1500" b="0">
                <a:solidFill>
                  <a:srgbClr val="0F1729"/>
                </a:solidFill>
                <a:latin typeface="Calibri"/>
              </a:rPr>
              <a:t>•  Combined: 18,082 missed calls over 10 months (Jan 2025 – Mar 2026)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60720" y="3200400"/>
            <a:ext cx="5943600" cy="685800"/>
          </a:xfrm>
          <a:prstGeom prst="rect">
            <a:avLst/>
          </a:prstGeom>
          <a:solidFill>
            <a:srgbClr val="1E3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0" y="3319272"/>
            <a:ext cx="55778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Fixing routing + staffing on these 51 lines recovers the single largest call-handling lever in the network.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0720" y="4069080"/>
            <a:ext cx="5943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6B7280"/>
                </a:solidFill>
                <a:latin typeface="Calibri"/>
              </a:rPr>
              <a:t>Worst three practices (practice-level rollup)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760720" y="4389120"/>
            <a:ext cx="5943600" cy="347472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897880" y="4443984"/>
            <a:ext cx="365760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F1729"/>
                </a:solidFill>
                <a:latin typeface="Calibri"/>
              </a:rPr>
              <a:t>New Horizons Dental Care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4443984"/>
            <a:ext cx="1965961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DC2626"/>
                </a:solidFill>
                <a:latin typeface="Calibri"/>
              </a:rPr>
              <a:t>600 missed / 608 calls  (98.7%)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60720" y="4773168"/>
            <a:ext cx="5943600" cy="347472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897880" y="4828032"/>
            <a:ext cx="365760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F1729"/>
                </a:solidFill>
                <a:latin typeface="Calibri"/>
              </a:rPr>
              <a:t>Dr. Anthony Bain Dentistry for Children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0" y="4828032"/>
            <a:ext cx="1965961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DC2626"/>
                </a:solidFill>
                <a:latin typeface="Calibri"/>
              </a:rPr>
              <a:t>469 missed / 472 calls  (99.4%)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760720" y="5157216"/>
            <a:ext cx="5943600" cy="347472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897880" y="5212080"/>
            <a:ext cx="365760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F1729"/>
                </a:solidFill>
                <a:latin typeface="Calibri"/>
              </a:rPr>
              <a:t>Nashville Aesthetic Dentistry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01200" y="5212080"/>
            <a:ext cx="1965961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>
                <a:solidFill>
                  <a:srgbClr val="DC2626"/>
                </a:solidFill>
                <a:latin typeface="Calibri"/>
              </a:rPr>
              <a:t>337 missed / 391 calls  (86.2%)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" y="6519672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1E3A8A"/>
                </a:solidFill>
                <a:latin typeface="Calibri"/>
              </a:rPr>
              <a:t>These aren't analytical curiosities — they're operations work. Phase: Action.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E3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64008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Methodology &amp; Evidence — How we know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6400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>
                <a:solidFill>
                  <a:srgbClr val="FFFFFF"/>
                </a:solidFill>
                <a:latin typeface="Calibri"/>
              </a:rPr>
              <a:t>Slide 2 of 2  •  Source: Peerlogic SQL  •  72 practices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11247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0F1729"/>
                </a:solidFill>
                <a:latin typeface="Calibri"/>
              </a:rPr>
              <a:t>How the 60% / 51-DID finding was built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325880"/>
            <a:ext cx="5212080" cy="868680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41732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alibri"/>
              </a:rPr>
              <a:t>SOURCE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169164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F1729"/>
                </a:solidFill>
                <a:latin typeface="Calibri"/>
              </a:rPr>
              <a:t>Peerlogic SQL backend export — "Gen4 SQL Output" Google Sheet (1P-Uo-81TKVj0WVskWFP6VyVGnqaVvuEzPoBwIcfg6mI)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286000"/>
            <a:ext cx="5212080" cy="1005840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1792" y="237744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alibri"/>
              </a:rPr>
              <a:t>METHOD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" y="2651760"/>
            <a:ext cx="49377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F1729"/>
                </a:solidFill>
                <a:latin typeface="Calibri"/>
              </a:rPr>
              <a:t>Per-DID rollup, sum-all-rows across the 10-month window.</a:t>
            </a:r>
          </a:p>
          <a:p>
            <a:pPr algn="l">
              <a:spcBef>
                <a:spcPts val="400"/>
              </a:spcBef>
            </a:pPr>
            <a:r>
              <a:rPr sz="1100" b="0">
                <a:solidFill>
                  <a:srgbClr val="0F1729"/>
                </a:solidFill>
                <a:latin typeface="Calibri"/>
              </a:rPr>
              <a:t>Matches Peerlogic per-practice dashboard within ~1% on missed calls and ~2.5pt on NP conversion (validated March 2026).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383280"/>
            <a:ext cx="5212080" cy="777240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1792" y="347472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alibri"/>
              </a:rPr>
              <a:t>COVERAGE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" y="374904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F1729"/>
                </a:solidFill>
                <a:latin typeface="Calibri"/>
              </a:rPr>
              <a:t>72 practices  •  1,270 DID-months  •  87,841 total calls</a:t>
            </a:r>
          </a:p>
          <a:p>
            <a:pPr algn="l">
              <a:spcBef>
                <a:spcPts val="400"/>
              </a:spcBef>
            </a:pPr>
            <a:r>
              <a:rPr sz="1100" b="0">
                <a:solidFill>
                  <a:srgbClr val="0F1729"/>
                </a:solidFill>
                <a:latin typeface="Calibri"/>
              </a:rPr>
              <a:t>Window: 2025-01 → 2026-03 (10 months)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251960"/>
            <a:ext cx="5212080" cy="640080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1792" y="434340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alibri"/>
              </a:rPr>
              <a:t>DEFINITION OF "SINK"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" y="4617720"/>
            <a:ext cx="493776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F1729"/>
                </a:solidFill>
                <a:latin typeface="Calibri"/>
              </a:rPr>
              <a:t>DID with ≥100 calls AND ≥80% missed across the window.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4983480"/>
            <a:ext cx="5212080" cy="777240"/>
          </a:xfrm>
          <a:prstGeom prst="rect">
            <a:avLst/>
          </a:prstGeom>
          <a:solidFill>
            <a:srgbClr val="F8F9FA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1792" y="507492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alibri"/>
              </a:rPr>
              <a:t>NETWORK CONTEXT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1792" y="534924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0F1729"/>
                </a:solidFill>
                <a:latin typeface="Calibri"/>
              </a:rPr>
              <a:t>30,167 missed of 87,841 (34.3%).</a:t>
            </a:r>
          </a:p>
          <a:p>
            <a:pPr algn="l">
              <a:spcBef>
                <a:spcPts val="400"/>
              </a:spcBef>
            </a:pPr>
            <a:r>
              <a:rPr sz="1100" b="1">
                <a:solidFill>
                  <a:srgbClr val="0F1729"/>
                </a:solidFill>
                <a:latin typeface="Calibri"/>
              </a:rPr>
              <a:t>Top 51 sinks = 18,082 missed (59.9% of all missed).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1325880"/>
            <a:ext cx="5806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6B7280"/>
                </a:solidFill>
                <a:latin typeface="Calibri"/>
              </a:rPr>
              <a:t>Top 10 broken DIDs by missed calls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943600" y="1645920"/>
          <a:ext cx="580644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/>
                <a:gridCol w="3154680"/>
                <a:gridCol w="1234440"/>
                <a:gridCol w="1051560"/>
              </a:tblGrid>
              <a:tr h="299258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Practice / DID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Missed / Calls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% Missed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Peak Family Dental Care-Flag...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+19284408207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3,133 / 3,135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99.9%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Peak Family Dental Care-Flag...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+19287742500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3,121 / 3,141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99.4%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Northeast Texas Periodontal 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9727718640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882 / 882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Peak Family Dental Care-Flag...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+19287740131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638 / 638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Peak Family Dental Care-Flag...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+19287742500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635 / 647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98.2%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New Horizons Dental Care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+17858257197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509 / 516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98.6%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Peak Family Dental Care-Flag...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+19284401288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473 / 473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Apache Dental Center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+14809824200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437 / 463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94.4%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299258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Dr. Anthony Bain Dentistry f...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+15129896900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417 / 420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99.3%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992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Peak Family Dental Care-Flag...</a:t>
                      </a:r>
                    </a:p>
                    <a:p>
                      <a:pPr algn="l"/>
                      <a:r>
                        <a:rPr sz="950" b="0">
                          <a:solidFill>
                            <a:srgbClr val="6B7280"/>
                          </a:solidFill>
                          <a:latin typeface="Calibri"/>
                        </a:rPr>
                        <a:t>+19284408856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0F1729"/>
                          </a:solidFill>
                          <a:latin typeface="Calibri"/>
                        </a:rPr>
                        <a:t>382 / 385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1">
                          <a:solidFill>
                            <a:srgbClr val="DC2626"/>
                          </a:solidFill>
                          <a:latin typeface="Calibri"/>
                        </a:rPr>
                        <a:t>99.2%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943600" y="5074920"/>
            <a:ext cx="5806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6B7280"/>
                </a:solidFill>
                <a:latin typeface="Calibri"/>
              </a:rPr>
              <a:t>Caveats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5367528"/>
            <a:ext cx="580644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F1729"/>
                </a:solidFill>
                <a:latin typeface="Calibri"/>
              </a:rPr>
              <a:t>•  Ad-hoc Peerlogic SQL pulls — not a clean monthly trend yet</a:t>
            </a:r>
          </a:p>
          <a:p>
            <a:pPr algn="l">
              <a:spcBef>
                <a:spcPts val="200"/>
              </a:spcBef>
            </a:pPr>
            <a:r>
              <a:rPr sz="1050" b="0">
                <a:solidFill>
                  <a:srgbClr val="0F1729"/>
                </a:solidFill>
                <a:latin typeface="Calibri"/>
              </a:rPr>
              <a:t>•  Monthly subset uneven (1–6 practices per month in current pull)</a:t>
            </a:r>
          </a:p>
          <a:p>
            <a:pPr algn="l">
              <a:spcBef>
                <a:spcPts val="200"/>
              </a:spcBef>
            </a:pPr>
            <a:r>
              <a:rPr sz="1050" b="0">
                <a:solidFill>
                  <a:srgbClr val="0F1729"/>
                </a:solidFill>
                <a:latin typeface="Calibri"/>
              </a:rPr>
              <a:t>•  Some DIDs may be deprecated already — sink list needs ops validation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0" y="6217920"/>
            <a:ext cx="5806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1E3A8A"/>
                </a:solidFill>
                <a:latin typeface="Calibri"/>
              </a:rPr>
              <a:t>Next steps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6510528"/>
            <a:ext cx="580644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0F1729"/>
                </a:solidFill>
                <a:latin typeface="Calibri"/>
              </a:rPr>
              <a:t>•  Phone audit list to OM / Ops Director per practice</a:t>
            </a:r>
          </a:p>
          <a:p>
            <a:pPr algn="l">
              <a:spcBef>
                <a:spcPts val="200"/>
              </a:spcBef>
            </a:pPr>
            <a:r>
              <a:rPr sz="1050" b="1">
                <a:solidFill>
                  <a:srgbClr val="0F1729"/>
                </a:solidFill>
                <a:latin typeface="Calibri"/>
              </a:rPr>
              <a:t>•  Activate Daybreak T03 Call Conversion tile (in progress)</a:t>
            </a:r>
          </a:p>
          <a:p>
            <a:pPr algn="l">
              <a:spcBef>
                <a:spcPts val="200"/>
              </a:spcBef>
            </a:pPr>
            <a:r>
              <a:rPr sz="1050" b="1">
                <a:solidFill>
                  <a:srgbClr val="0F1729"/>
                </a:solidFill>
                <a:latin typeface="Calibri"/>
              </a:rPr>
              <a:t>•  Re-pull Peerlogic SQL with consistent monthly schema for trend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0" y="6519672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6B7280"/>
                </a:solidFill>
                <a:latin typeface="Calibri"/>
              </a:rPr>
              <a:t>Validation tier: matches Peerlogic dashboard within ~1% missed / ~2.5pt NP conv.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